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597" r:id="rId3"/>
    <p:sldId id="598" r:id="rId4"/>
    <p:sldId id="599" r:id="rId5"/>
    <p:sldId id="600" r:id="rId6"/>
    <p:sldId id="601" r:id="rId7"/>
    <p:sldId id="602" r:id="rId8"/>
    <p:sldId id="275" r:id="rId9"/>
    <p:sldId id="603" r:id="rId10"/>
    <p:sldId id="604" r:id="rId11"/>
    <p:sldId id="605" r:id="rId12"/>
    <p:sldId id="606" r:id="rId13"/>
    <p:sldId id="607" r:id="rId14"/>
    <p:sldId id="608" r:id="rId15"/>
    <p:sldId id="609" r:id="rId16"/>
    <p:sldId id="291" r:id="rId17"/>
    <p:sldId id="610" r:id="rId18"/>
    <p:sldId id="292" r:id="rId19"/>
    <p:sldId id="293" r:id="rId20"/>
    <p:sldId id="284" r:id="rId21"/>
    <p:sldId id="285" r:id="rId22"/>
    <p:sldId id="286" r:id="rId23"/>
    <p:sldId id="287" r:id="rId24"/>
    <p:sldId id="611" r:id="rId2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5C0"/>
    <a:srgbClr val="00AEEE"/>
    <a:srgbClr val="C92405"/>
    <a:srgbClr val="DD2909"/>
    <a:srgbClr val="37D2EA"/>
    <a:srgbClr val="38E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94936"/>
  </p:normalViewPr>
  <p:slideViewPr>
    <p:cSldViewPr snapToGrid="0" snapToObjects="1">
      <p:cViewPr varScale="1">
        <p:scale>
          <a:sx n="81" d="100"/>
          <a:sy n="81" d="100"/>
        </p:scale>
        <p:origin x="73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93067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4683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899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93420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98939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35749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59879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62970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73100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59532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3559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5604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3952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7381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5497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25617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0229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62775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383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-812800" y="0"/>
            <a:ext cx="15232066" cy="10160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06550" y="635000"/>
            <a:ext cx="9779000" cy="652272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2717800" y="635000"/>
            <a:ext cx="12357100" cy="8238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idx="13"/>
          </p:nvPr>
        </p:nvSpPr>
        <p:spPr>
          <a:xfrm>
            <a:off x="4533900" y="2603500"/>
            <a:ext cx="942975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680200" y="5026947"/>
            <a:ext cx="6057901" cy="404070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502400" y="886747"/>
            <a:ext cx="5867400" cy="3911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2374900" y="889000"/>
            <a:ext cx="11976100" cy="7984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8.png"/><Relationship Id="rId9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9.png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Word of the Day…"/>
          <p:cNvSpPr txBox="1"/>
          <p:nvPr/>
        </p:nvSpPr>
        <p:spPr>
          <a:xfrm>
            <a:off x="219430" y="152303"/>
            <a:ext cx="12565940" cy="3180358"/>
          </a:xfrm>
          <a:prstGeom prst="rect">
            <a:avLst/>
          </a:prstGeom>
          <a:ln w="12700">
            <a:miter lim="400000"/>
          </a:ln>
          <a:effectLst>
            <a:outerShdw dist="25400" dir="5400000" rotWithShape="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21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r>
              <a:rPr dirty="0">
                <a:solidFill>
                  <a:srgbClr val="00AEEE"/>
                </a:solidFill>
                <a:latin typeface="Gill Sans MT" panose="020B0502020104020203" pitchFamily="34" charset="77"/>
              </a:rPr>
              <a:t>Word of the Day</a:t>
            </a:r>
          </a:p>
          <a:p>
            <a:pPr algn="r">
              <a:defRPr sz="7900" b="1">
                <a:solidFill>
                  <a:schemeClr val="accent6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r>
              <a:rPr lang="en-GB">
                <a:solidFill>
                  <a:srgbClr val="0070C0"/>
                </a:solidFill>
                <a:latin typeface="Gill Sans MT" panose="020B0502020104020203" pitchFamily="34" charset="77"/>
              </a:rPr>
              <a:t>Summer</a:t>
            </a:r>
            <a:r>
              <a:rPr>
                <a:solidFill>
                  <a:srgbClr val="0070C0"/>
                </a:solidFill>
                <a:latin typeface="Gill Sans MT" panose="020B0502020104020203" pitchFamily="34" charset="77"/>
              </a:rPr>
              <a:t> </a:t>
            </a:r>
            <a:r>
              <a:rPr dirty="0">
                <a:solidFill>
                  <a:srgbClr val="0070C0"/>
                </a:solidFill>
                <a:latin typeface="Gill Sans MT" panose="020B0502020104020203" pitchFamily="34" charset="77"/>
              </a:rPr>
              <a:t>Term 202</a:t>
            </a:r>
            <a:r>
              <a:rPr lang="en-GB" dirty="0">
                <a:solidFill>
                  <a:srgbClr val="0070C0"/>
                </a:solidFill>
                <a:latin typeface="Gill Sans MT" panose="020B0502020104020203" pitchFamily="34" charset="77"/>
              </a:rPr>
              <a:t>6</a:t>
            </a:r>
            <a:r>
              <a:rPr dirty="0">
                <a:solidFill>
                  <a:srgbClr val="0070C0"/>
                </a:solidFill>
                <a:latin typeface="Gill Sans MT" panose="020B0502020104020203" pitchFamily="34" charset="77"/>
              </a:rPr>
              <a:t> </a:t>
            </a:r>
          </a:p>
        </p:txBody>
      </p:sp>
      <p:sp>
        <p:nvSpPr>
          <p:cNvPr id="121" name="'Words unlock the doors to a world of                                            understanding...'"/>
          <p:cNvSpPr txBox="1"/>
          <p:nvPr/>
        </p:nvSpPr>
        <p:spPr>
          <a:xfrm>
            <a:off x="3330609" y="9023736"/>
            <a:ext cx="918094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spcBef>
                <a:spcPts val="4200"/>
              </a:spcBef>
              <a:defRPr sz="320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r>
              <a:rPr sz="2400" dirty="0">
                <a:latin typeface="Gill Sans MT" panose="020B0502020104020203" pitchFamily="34" charset="77"/>
              </a:rPr>
              <a:t>'</a:t>
            </a:r>
            <a:r>
              <a:rPr sz="2400" b="1" i="1" dirty="0">
                <a:latin typeface="Gill Sans MT" panose="020B0502020104020203" pitchFamily="34" charset="77"/>
                <a:ea typeface="Gill Sans"/>
                <a:cs typeface="Gill Sans"/>
                <a:sym typeface="Gill Sans"/>
              </a:rPr>
              <a:t>Words unlock the doors to a world of</a:t>
            </a:r>
            <a:r>
              <a:rPr lang="en-GB" sz="2400" b="1" i="1" dirty="0">
                <a:latin typeface="Gill Sans MT" panose="020B0502020104020203" pitchFamily="34" charset="77"/>
                <a:ea typeface="Gill Sans"/>
                <a:cs typeface="Gill Sans"/>
                <a:sym typeface="Gill Sans"/>
              </a:rPr>
              <a:t> </a:t>
            </a:r>
            <a:r>
              <a:rPr sz="2400" b="1" i="1" dirty="0">
                <a:latin typeface="Gill Sans MT" panose="020B0502020104020203" pitchFamily="34" charset="77"/>
                <a:ea typeface="Gill Sans"/>
                <a:cs typeface="Gill Sans"/>
                <a:sym typeface="Gill Sans"/>
              </a:rPr>
              <a:t>understanding...'</a:t>
            </a:r>
          </a:p>
        </p:txBody>
      </p:sp>
      <p:sp>
        <p:nvSpPr>
          <p:cNvPr id="122" name="Week 11 - 29th June 2020"/>
          <p:cNvSpPr txBox="1"/>
          <p:nvPr/>
        </p:nvSpPr>
        <p:spPr>
          <a:xfrm>
            <a:off x="5631709" y="3226831"/>
            <a:ext cx="6125075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Week </a:t>
            </a:r>
            <a:r>
              <a:rPr lang="en-GB" dirty="0">
                <a:latin typeface="Gill Sans MT" panose="020B0502020104020203" pitchFamily="34" charset="77"/>
              </a:rPr>
              <a:t>36</a:t>
            </a:r>
            <a:r>
              <a:rPr dirty="0">
                <a:latin typeface="Gill Sans MT" panose="020B0502020104020203" pitchFamily="34" charset="77"/>
              </a:rPr>
              <a:t> </a:t>
            </a:r>
            <a:r>
              <a:rPr lang="en-GB" dirty="0">
                <a:latin typeface="Gill Sans MT" panose="020B0502020104020203" pitchFamily="34" charset="77"/>
              </a:rPr>
              <a:t>–</a:t>
            </a:r>
            <a:r>
              <a:rPr dirty="0">
                <a:latin typeface="Gill Sans MT" panose="020B0502020104020203" pitchFamily="34" charset="77"/>
              </a:rPr>
              <a:t> </a:t>
            </a:r>
            <a:r>
              <a:rPr lang="en-GB" dirty="0">
                <a:latin typeface="Gill Sans MT" panose="020B0502020104020203" pitchFamily="34" charset="77"/>
              </a:rPr>
              <a:t>1st</a:t>
            </a:r>
            <a:r>
              <a:rPr dirty="0">
                <a:latin typeface="Gill Sans MT" panose="020B0502020104020203" pitchFamily="34" charset="77"/>
              </a:rPr>
              <a:t> </a:t>
            </a:r>
            <a:r>
              <a:rPr lang="en-GB" dirty="0">
                <a:latin typeface="Gill Sans MT" panose="020B0502020104020203" pitchFamily="34" charset="77"/>
              </a:rPr>
              <a:t>June</a:t>
            </a:r>
            <a:r>
              <a:rPr dirty="0">
                <a:latin typeface="Gill Sans MT" panose="020B0502020104020203" pitchFamily="34" charset="77"/>
              </a:rPr>
              <a:t> 202</a:t>
            </a:r>
            <a:r>
              <a:rPr lang="en-GB" dirty="0">
                <a:latin typeface="Gill Sans MT" panose="020B0502020104020203" pitchFamily="34" charset="77"/>
              </a:rPr>
              <a:t>6</a:t>
            </a:r>
            <a:endParaRPr dirty="0">
              <a:latin typeface="Gill Sans MT" panose="020B0502020104020203" pitchFamily="34" charset="77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93E7B5B-BA83-1A40-88CA-41B9CA3846FC}"/>
              </a:ext>
            </a:extLst>
          </p:cNvPr>
          <p:cNvGrpSpPr/>
          <p:nvPr/>
        </p:nvGrpSpPr>
        <p:grpSpPr>
          <a:xfrm>
            <a:off x="-8276819" y="-164678"/>
            <a:ext cx="10029965" cy="15256120"/>
            <a:chOff x="-8642579" y="-164678"/>
            <a:chExt cx="10029965" cy="1525612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360EA16-1FF2-7A41-9FFE-93201C894C8C}"/>
                </a:ext>
              </a:extLst>
            </p:cNvPr>
            <p:cNvSpPr/>
            <p:nvPr/>
          </p:nvSpPr>
          <p:spPr>
            <a:xfrm rot="20706798" flipH="1">
              <a:off x="-8642579" y="-10966"/>
              <a:ext cx="9434333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CF7BC9-F256-484E-B2A3-20A683E99FCB}"/>
                </a:ext>
              </a:extLst>
            </p:cNvPr>
            <p:cNvSpPr/>
            <p:nvPr/>
          </p:nvSpPr>
          <p:spPr>
            <a:xfrm rot="20706798" flipH="1">
              <a:off x="-8046947" y="-164678"/>
              <a:ext cx="9434333" cy="15102408"/>
            </a:xfrm>
            <a:prstGeom prst="rect">
              <a:avLst/>
            </a:prstGeom>
            <a:solidFill>
              <a:srgbClr val="38E1FF">
                <a:alpha val="32941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5" name="Picture 4" descr="A close up of a toy&#10;&#10;Description automatically generated">
            <a:extLst>
              <a:ext uri="{FF2B5EF4-FFF2-40B4-BE49-F238E27FC236}">
                <a16:creationId xmlns:a16="http://schemas.microsoft.com/office/drawing/2014/main" id="{0E0A381E-E771-9A42-828B-936CC63247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9" t="20868" r="34222" b="19852"/>
          <a:stretch/>
        </p:blipFill>
        <p:spPr>
          <a:xfrm>
            <a:off x="194597" y="3889160"/>
            <a:ext cx="4115970" cy="5864440"/>
          </a:xfrm>
          <a:prstGeom prst="rect">
            <a:avLst/>
          </a:prstGeom>
        </p:spPr>
      </p:pic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2CC5B04C-98BD-014B-B30E-83A1C31AF9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5871">
            <a:off x="4454292" y="4450311"/>
            <a:ext cx="3513462" cy="26293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5F1DE71-708C-0147-917C-C5B1D4D208D4}"/>
              </a:ext>
            </a:extLst>
          </p:cNvPr>
          <p:cNvGrpSpPr/>
          <p:nvPr/>
        </p:nvGrpSpPr>
        <p:grpSpPr>
          <a:xfrm>
            <a:off x="11561091" y="3182930"/>
            <a:ext cx="8917924" cy="15439250"/>
            <a:chOff x="11782763" y="-862597"/>
            <a:chExt cx="8917924" cy="1543925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699AD46-A23A-0743-A5AD-1B4A4E4B67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53B4510-4E14-6043-BDB0-C5DAFE276E0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13" name="Picture 12" descr="A screenshot of a cell phone&#10;&#10;Description automatically generated">
            <a:extLst>
              <a:ext uri="{FF2B5EF4-FFF2-40B4-BE49-F238E27FC236}">
                <a16:creationId xmlns:a16="http://schemas.microsoft.com/office/drawing/2014/main" id="{6EC0D784-5EA2-6841-BB18-6B704A0BBD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5752">
            <a:off x="6517535" y="6383473"/>
            <a:ext cx="3213149" cy="24030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 descr="A screenshot of a cell phone&#10;&#10;Description automatically generated">
            <a:extLst>
              <a:ext uri="{FF2B5EF4-FFF2-40B4-BE49-F238E27FC236}">
                <a16:creationId xmlns:a16="http://schemas.microsoft.com/office/drawing/2014/main" id="{72679589-8404-E543-896F-014067FE98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2618">
            <a:off x="8719809" y="4398356"/>
            <a:ext cx="3138499" cy="23538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6221396" y="1309202"/>
            <a:ext cx="2745945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assume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9207354" y="1671690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verb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692749" y="4006298"/>
            <a:ext cx="6346951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If you assume that something is true, you imagine that it is true, sometimes wrongly.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632406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Everyone </a:t>
            </a:r>
            <a:r>
              <a:rPr lang="en-GB" sz="4000" b="1" dirty="0">
                <a:latin typeface="Gill Sans MT" panose="020B0502020104020203" pitchFamily="34" charset="77"/>
              </a:rPr>
              <a:t>assumed</a:t>
            </a:r>
            <a:r>
              <a:rPr lang="en-GB" sz="4000" dirty="0">
                <a:latin typeface="Gill Sans MT" panose="020B0502020104020203" pitchFamily="34" charset="77"/>
              </a:rPr>
              <a:t> it was Jimmy’s fault 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10335049" y="1253517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5178697" y="2182175"/>
            <a:ext cx="4575922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as-</a:t>
            </a:r>
            <a:r>
              <a:rPr lang="en-GB" dirty="0" err="1">
                <a:latin typeface="Gill Sans MT" panose="020B0502020104020203" pitchFamily="34" charset="77"/>
              </a:rPr>
              <a:t>sume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835304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presume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forget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re-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resume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automatically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suspect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ignore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bloom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wrongly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0FC9A8A2-C5AC-3E42-A54B-BAE451FCC2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426" y="2479848"/>
            <a:ext cx="3567095" cy="3567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71386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758381" y="1309202"/>
            <a:ext cx="2786020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capable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adjective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703944" y="3993235"/>
            <a:ext cx="6550296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If a person or thing is capable of doing something, they have the ability to do it.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-55619" y="6602920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No-one realised that Jimmy was </a:t>
            </a:r>
            <a:r>
              <a:rPr lang="en-GB" sz="4000" b="1" dirty="0">
                <a:latin typeface="Gill Sans MT" panose="020B0502020104020203" pitchFamily="34" charset="77"/>
              </a:rPr>
              <a:t>capable</a:t>
            </a:r>
            <a:r>
              <a:rPr lang="en-GB" sz="4000" dirty="0">
                <a:latin typeface="Gill Sans MT" panose="020B0502020104020203" pitchFamily="34" charset="77"/>
              </a:rPr>
              <a:t> of this.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ca-pa-</a:t>
            </a:r>
            <a:r>
              <a:rPr lang="en-GB" dirty="0" err="1">
                <a:latin typeface="Gill Sans MT" panose="020B0502020104020203" pitchFamily="34" charset="77"/>
              </a:rPr>
              <a:t>ble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271659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3655998878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able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incapable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in-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escapable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person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competent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inadequate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</a:t>
                      </a:r>
                      <a:r>
                        <a:rPr lang="en-GB" sz="2600" dirty="0" err="1">
                          <a:latin typeface="Gill Sans MT" panose="020B0502020104020203" pitchFamily="34" charset="77"/>
                        </a:rPr>
                        <a:t>ity</a:t>
                      </a:r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skill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FAF801D-EFC3-274B-A602-382558484F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154" y="2589656"/>
            <a:ext cx="3469362" cy="346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30019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6172125" y="1309202"/>
            <a:ext cx="2021387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initial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28235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adjective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587202" y="3962819"/>
            <a:ext cx="6098078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You use initial to describe something that happens at the beginning of a process.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675838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His </a:t>
            </a:r>
            <a:r>
              <a:rPr lang="en-GB" sz="4000" b="1" dirty="0">
                <a:latin typeface="Gill Sans MT" panose="020B0502020104020203" pitchFamily="34" charset="77"/>
              </a:rPr>
              <a:t>initial</a:t>
            </a:r>
            <a:r>
              <a:rPr lang="en-GB" sz="4000" dirty="0">
                <a:latin typeface="Gill Sans MT" panose="020B0502020104020203" pitchFamily="34" charset="77"/>
              </a:rPr>
              <a:t> thought was that Jimmy was innocent.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in-</a:t>
            </a:r>
            <a:r>
              <a:rPr lang="en-GB" dirty="0" err="1">
                <a:latin typeface="Gill Sans MT" panose="020B0502020104020203" pitchFamily="34" charset="77"/>
              </a:rPr>
              <a:t>i</a:t>
            </a:r>
            <a:r>
              <a:rPr lang="en-GB" dirty="0">
                <a:latin typeface="Gill Sans MT" panose="020B0502020104020203" pitchFamily="34" charset="77"/>
              </a:rPr>
              <a:t>-</a:t>
            </a:r>
            <a:r>
              <a:rPr lang="en-GB" dirty="0" err="1">
                <a:latin typeface="Gill Sans MT" panose="020B0502020104020203" pitchFamily="34" charset="77"/>
              </a:rPr>
              <a:t>tial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807151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445892699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first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final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</a:t>
                      </a:r>
                      <a:r>
                        <a:rPr lang="en-GB" sz="2600" dirty="0" err="1">
                          <a:latin typeface="Gill Sans MT" panose="020B0502020104020203" pitchFamily="34" charset="77"/>
                        </a:rPr>
                        <a:t>ly</a:t>
                      </a:r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official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stage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primary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artificial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offer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pic>
        <p:nvPicPr>
          <p:cNvPr id="24" name="Picture 23" descr="Icon&#10;&#10;Description automatically generated">
            <a:extLst>
              <a:ext uri="{FF2B5EF4-FFF2-40B4-BE49-F238E27FC236}">
                <a16:creationId xmlns:a16="http://schemas.microsoft.com/office/drawing/2014/main" id="{E9132E75-49F0-B74E-909C-C74E7E5AD0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704" y="2455733"/>
            <a:ext cx="3707216" cy="3707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74202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802842" y="1309202"/>
            <a:ext cx="2981585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mitigate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verb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513434" y="3934830"/>
            <a:ext cx="6582631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To mitigate something means to make it less unpleasant, serious, or painful.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506089"/>
            <a:ext cx="12999689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dirty="0">
                <a:latin typeface="Gill Sans MT" panose="020B0502020104020203" pitchFamily="34" charset="77"/>
              </a:rPr>
              <a:t>Mr Robson couldn’t </a:t>
            </a:r>
            <a:r>
              <a:rPr lang="en-GB" b="1" dirty="0">
                <a:latin typeface="Gill Sans MT" panose="020B0502020104020203" pitchFamily="34" charset="77"/>
              </a:rPr>
              <a:t>mitigate</a:t>
            </a:r>
            <a:r>
              <a:rPr lang="en-GB" dirty="0">
                <a:latin typeface="Gill Sans MT" panose="020B0502020104020203" pitchFamily="34" charset="77"/>
              </a:rPr>
              <a:t> the effect of Jimmy’s actions.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 err="1">
                <a:latin typeface="Gill Sans MT" panose="020B0502020104020203" pitchFamily="34" charset="77"/>
              </a:rPr>
              <a:t>mit</a:t>
            </a:r>
            <a:r>
              <a:rPr lang="en-GB" dirty="0">
                <a:latin typeface="Gill Sans MT" panose="020B0502020104020203" pitchFamily="34" charset="77"/>
              </a:rPr>
              <a:t>-</a:t>
            </a:r>
            <a:r>
              <a:rPr lang="en-GB" dirty="0" err="1">
                <a:latin typeface="Gill Sans MT" panose="020B0502020104020203" pitchFamily="34" charset="77"/>
              </a:rPr>
              <a:t>i</a:t>
            </a:r>
            <a:r>
              <a:rPr lang="en-GB" dirty="0">
                <a:latin typeface="Gill Sans MT" panose="020B0502020104020203" pitchFamily="34" charset="77"/>
              </a:rPr>
              <a:t>-gate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481989"/>
              </p:ext>
            </p:extLst>
          </p:nvPr>
        </p:nvGraphicFramePr>
        <p:xfrm>
          <a:off x="5112" y="7748437"/>
          <a:ext cx="1312790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965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725965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224040">
                  <a:extLst>
                    <a:ext uri="{9D8B030D-6E8A-4147-A177-3AD203B41FA5}">
                      <a16:colId xmlns:a16="http://schemas.microsoft.com/office/drawing/2014/main" val="3331088901"/>
                    </a:ext>
                  </a:extLst>
                </a:gridCol>
                <a:gridCol w="2725965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725965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reduce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aggravate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reiterate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risk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diminish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increase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damage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E323B1DD-4F65-334B-9DDD-383D5ABE6E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391" y="2427624"/>
            <a:ext cx="3540392" cy="354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334966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890632" y="1309202"/>
            <a:ext cx="2729914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specific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adjective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386496" y="3756485"/>
            <a:ext cx="6668248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600" dirty="0">
                <a:latin typeface="Gill Sans MT" panose="020B0502020104020203" pitchFamily="34" charset="77"/>
              </a:rPr>
              <a:t>If someone is specific, they give a description that is precise and exact. You can also use specific to describe their description.</a:t>
            </a:r>
            <a:endParaRPr sz="36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5112" y="6604575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Mrs Woods was </a:t>
            </a:r>
            <a:r>
              <a:rPr lang="en-GB" sz="4000" b="1" dirty="0">
                <a:latin typeface="Gill Sans MT" panose="020B0502020104020203" pitchFamily="34" charset="77"/>
              </a:rPr>
              <a:t>specific</a:t>
            </a:r>
            <a:r>
              <a:rPr lang="en-GB" sz="4000" dirty="0">
                <a:latin typeface="Gill Sans MT" panose="020B0502020104020203" pitchFamily="34" charset="77"/>
              </a:rPr>
              <a:t> about Jimmy’s consequence.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514283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 err="1">
                <a:latin typeface="Gill Sans MT" panose="020B0502020104020203" pitchFamily="34" charset="77"/>
              </a:rPr>
              <a:t>spe-cif-ic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074757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3334831431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 definite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general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</a:t>
                      </a:r>
                      <a:r>
                        <a:rPr lang="en-GB" sz="2600" dirty="0" err="1">
                          <a:latin typeface="Gill Sans MT" panose="020B0502020104020203" pitchFamily="34" charset="77"/>
                        </a:rPr>
                        <a:t>ly</a:t>
                      </a:r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terrific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purpose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precise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vague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</a:t>
                      </a:r>
                      <a:r>
                        <a:rPr lang="en-GB" sz="2600" dirty="0" err="1">
                          <a:latin typeface="Gill Sans MT" panose="020B0502020104020203" pitchFamily="34" charset="77"/>
                        </a:rPr>
                        <a:t>ify</a:t>
                      </a:r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prolific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task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pic>
        <p:nvPicPr>
          <p:cNvPr id="23" name="Picture 22" descr="Shape&#10;&#10;Description automatically generated">
            <a:extLst>
              <a:ext uri="{FF2B5EF4-FFF2-40B4-BE49-F238E27FC236}">
                <a16:creationId xmlns:a16="http://schemas.microsoft.com/office/drawing/2014/main" id="{1D7A3414-25BF-064C-B7D3-11A178EEA2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784" y="2543565"/>
            <a:ext cx="3294041" cy="329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65731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Word of the Day:"/>
          <p:cNvSpPr txBox="1"/>
          <p:nvPr/>
        </p:nvSpPr>
        <p:spPr>
          <a:xfrm>
            <a:off x="4237199" y="4067780"/>
            <a:ext cx="4848825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800" dirty="0">
                <a:latin typeface="Gill Sans MT" panose="020B0502020104020203" pitchFamily="34" charset="77"/>
              </a:rPr>
              <a:t>Focus Word </a:t>
            </a:r>
            <a:r>
              <a:rPr lang="en-GB" sz="1800" dirty="0">
                <a:latin typeface="Gill Sans MT" panose="020B0502020104020203" pitchFamily="34" charset="77"/>
              </a:rPr>
              <a:t>(write below)</a:t>
            </a:r>
            <a:r>
              <a:rPr sz="1800" dirty="0">
                <a:latin typeface="Gill Sans MT" panose="020B0502020104020203" pitchFamily="34" charset="77"/>
              </a:rPr>
              <a:t>:</a:t>
            </a:r>
          </a:p>
        </p:txBody>
      </p:sp>
      <p:sp>
        <p:nvSpPr>
          <p:cNvPr id="152" name="Definition:"/>
          <p:cNvSpPr txBox="1"/>
          <p:nvPr/>
        </p:nvSpPr>
        <p:spPr>
          <a:xfrm>
            <a:off x="134969" y="1009378"/>
            <a:ext cx="6301398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 algn="l"/>
            <a:r>
              <a:rPr lang="en-GB" sz="2800" dirty="0">
                <a:latin typeface="Gill Sans MT" panose="020B0502020104020203" pitchFamily="34" charset="77"/>
              </a:rPr>
              <a:t>Describe / Definition</a:t>
            </a:r>
            <a:r>
              <a:rPr sz="2800" dirty="0">
                <a:latin typeface="Gill Sans MT" panose="020B0502020104020203" pitchFamily="34" charset="77"/>
              </a:rPr>
              <a:t>: </a:t>
            </a:r>
          </a:p>
        </p:txBody>
      </p:sp>
      <p:sp>
        <p:nvSpPr>
          <p:cNvPr id="165" name="Word Class"/>
          <p:cNvSpPr txBox="1"/>
          <p:nvPr/>
        </p:nvSpPr>
        <p:spPr>
          <a:xfrm>
            <a:off x="9548254" y="4558715"/>
            <a:ext cx="1941237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28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  <a:r>
              <a:rPr lang="en-GB" sz="2800" dirty="0">
                <a:solidFill>
                  <a:srgbClr val="C92405"/>
                </a:solidFill>
                <a:latin typeface="Gill Sans MT" panose="020B0502020104020203" pitchFamily="34" charset="77"/>
              </a:rPr>
              <a:t>:</a:t>
            </a:r>
            <a:endParaRPr sz="2800" dirty="0">
              <a:solidFill>
                <a:srgbClr val="C92405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/>
        </p:nvGraphicFramePr>
        <p:xfrm>
          <a:off x="0" y="5616398"/>
          <a:ext cx="6522398" cy="41372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61199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3261199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</a:tblGrid>
              <a:tr h="716790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Synonyms: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(words with same / similar meaning)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Antonyms:</a:t>
                      </a:r>
                    </a:p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(words with opposite meaning)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351811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716790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Rhymes: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(words that sound the same)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Words: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(Example: football = pitch, team, player)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351811"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1319385"/>
                  </a:ext>
                </a:extLst>
              </a:tr>
            </a:tbl>
          </a:graphicData>
        </a:graphic>
      </p:graphicFrame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6EBC672-2A25-9A4F-BEA5-DD15238F7A08}"/>
              </a:ext>
            </a:extLst>
          </p:cNvPr>
          <p:cNvSpPr/>
          <p:nvPr/>
        </p:nvSpPr>
        <p:spPr>
          <a:xfrm>
            <a:off x="4049306" y="4519916"/>
            <a:ext cx="5331577" cy="1099584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C0EB75B-CE44-7846-AB22-8FD283C0F727}"/>
              </a:ext>
            </a:extLst>
          </p:cNvPr>
          <p:cNvCxnSpPr>
            <a:cxnSpLocks/>
          </p:cNvCxnSpPr>
          <p:nvPr/>
        </p:nvCxnSpPr>
        <p:spPr>
          <a:xfrm>
            <a:off x="9230050" y="4527937"/>
            <a:ext cx="3774750" cy="23084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B28A97C-5AC4-BD49-B3AB-E8446B04A0F7}"/>
              </a:ext>
            </a:extLst>
          </p:cNvPr>
          <p:cNvCxnSpPr>
            <a:cxnSpLocks/>
          </p:cNvCxnSpPr>
          <p:nvPr/>
        </p:nvCxnSpPr>
        <p:spPr>
          <a:xfrm>
            <a:off x="9230050" y="5619500"/>
            <a:ext cx="3774750" cy="0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6" name="Word Class">
            <a:extLst>
              <a:ext uri="{FF2B5EF4-FFF2-40B4-BE49-F238E27FC236}">
                <a16:creationId xmlns:a16="http://schemas.microsoft.com/office/drawing/2014/main" id="{21640A06-AF8A-9643-B8EB-F336ADD7BF49}"/>
              </a:ext>
            </a:extLst>
          </p:cNvPr>
          <p:cNvSpPr txBox="1"/>
          <p:nvPr/>
        </p:nvSpPr>
        <p:spPr>
          <a:xfrm>
            <a:off x="6584702" y="5627194"/>
            <a:ext cx="3170741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800" dirty="0">
                <a:solidFill>
                  <a:srgbClr val="C92405"/>
                </a:solidFill>
                <a:latin typeface="Gill Sans MT" panose="020B0502020104020203" pitchFamily="34" charset="77"/>
              </a:rPr>
              <a:t>Draw your sentence:</a:t>
            </a:r>
            <a:endParaRPr sz="2800" dirty="0">
              <a:solidFill>
                <a:srgbClr val="C92405"/>
              </a:solidFill>
              <a:latin typeface="Gill Sans MT" panose="020B0502020104020203" pitchFamily="34" charset="77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12BEAB5B-888F-AB4B-8084-B7517E46124D}"/>
              </a:ext>
            </a:extLst>
          </p:cNvPr>
          <p:cNvCxnSpPr>
            <a:cxnSpLocks/>
          </p:cNvCxnSpPr>
          <p:nvPr/>
        </p:nvCxnSpPr>
        <p:spPr>
          <a:xfrm>
            <a:off x="6502400" y="834297"/>
            <a:ext cx="0" cy="3443268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8" name="Word Class">
            <a:extLst>
              <a:ext uri="{FF2B5EF4-FFF2-40B4-BE49-F238E27FC236}">
                <a16:creationId xmlns:a16="http://schemas.microsoft.com/office/drawing/2014/main" id="{B87BA57F-911C-9345-ADD2-5EB8324B7021}"/>
              </a:ext>
            </a:extLst>
          </p:cNvPr>
          <p:cNvSpPr txBox="1"/>
          <p:nvPr/>
        </p:nvSpPr>
        <p:spPr>
          <a:xfrm>
            <a:off x="6584702" y="1015294"/>
            <a:ext cx="3912327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 algn="l"/>
            <a:r>
              <a:rPr lang="en-GB" sz="2800" dirty="0">
                <a:solidFill>
                  <a:srgbClr val="C92405"/>
                </a:solidFill>
                <a:latin typeface="Gill Sans MT" panose="020B0502020104020203" pitchFamily="34" charset="77"/>
              </a:rPr>
              <a:t>Use it in a sentence:</a:t>
            </a:r>
            <a:endParaRPr sz="2800" dirty="0">
              <a:solidFill>
                <a:srgbClr val="C92405"/>
              </a:solidFill>
              <a:latin typeface="Gill Sans MT" panose="020B0502020104020203" pitchFamily="34" charset="77"/>
            </a:endParaRPr>
          </a:p>
        </p:txBody>
      </p:sp>
      <p:sp>
        <p:nvSpPr>
          <p:cNvPr id="148" name="Grasshopper Word of the Day"/>
          <p:cNvSpPr txBox="1"/>
          <p:nvPr/>
        </p:nvSpPr>
        <p:spPr>
          <a:xfrm>
            <a:off x="1302106" y="17462"/>
            <a:ext cx="9802363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Vocabulary Laboratory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489491" y="339363"/>
            <a:ext cx="1622203" cy="1340029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19C2E683-E563-EC4A-8BCC-97B73FE19449}"/>
              </a:ext>
            </a:extLst>
          </p:cNvPr>
          <p:cNvCxnSpPr>
            <a:cxnSpLocks/>
          </p:cNvCxnSpPr>
          <p:nvPr/>
        </p:nvCxnSpPr>
        <p:spPr>
          <a:xfrm>
            <a:off x="206685" y="1451841"/>
            <a:ext cx="3056466" cy="0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D8D83E5-1C51-AE4B-956A-5207505C9075}"/>
              </a:ext>
            </a:extLst>
          </p:cNvPr>
          <p:cNvCxnSpPr>
            <a:cxnSpLocks/>
          </p:cNvCxnSpPr>
          <p:nvPr/>
        </p:nvCxnSpPr>
        <p:spPr>
          <a:xfrm>
            <a:off x="6681048" y="1451841"/>
            <a:ext cx="2849277" cy="0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6123833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/>
        </p:nvGraphicFramePr>
        <p:xfrm>
          <a:off x="0" y="1197272"/>
          <a:ext cx="13004800" cy="85388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02400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6502400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</a:tblGrid>
              <a:tr h="635235"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 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sauce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bowl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3634198">
                <a:tc>
                  <a:txBody>
                    <a:bodyPr/>
                    <a:lstStyle/>
                    <a:p>
                      <a:pPr algn="l"/>
                      <a:r>
                        <a:rPr lang="en-GB" sz="26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26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35235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utensil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 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chop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3634198"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1319385"/>
                  </a:ext>
                </a:extLst>
              </a:tr>
            </a:tbl>
          </a:graphicData>
        </a:graphic>
      </p:graphicFrame>
      <p:sp>
        <p:nvSpPr>
          <p:cNvPr id="148" name="Grasshopper Word of the Day"/>
          <p:cNvSpPr txBox="1"/>
          <p:nvPr/>
        </p:nvSpPr>
        <p:spPr>
          <a:xfrm>
            <a:off x="324857" y="17462"/>
            <a:ext cx="9121088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Vocabulary Visualiser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960320C-5CFE-6448-A62D-AEE5B25DC1E7}"/>
              </a:ext>
            </a:extLst>
          </p:cNvPr>
          <p:cNvSpPr txBox="1"/>
          <p:nvPr/>
        </p:nvSpPr>
        <p:spPr>
          <a:xfrm>
            <a:off x="9398239" y="128282"/>
            <a:ext cx="2278637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Draw the </a:t>
            </a:r>
            <a:r>
              <a:rPr kumimoji="0" lang="en-GB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Grasshopper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 words and bring them to life.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-1454" y="8852728"/>
            <a:ext cx="971450" cy="8024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397327-F896-5F47-97C7-A835D9998C2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9" t="16006" r="27914" b="20497"/>
          <a:stretch/>
        </p:blipFill>
        <p:spPr>
          <a:xfrm>
            <a:off x="11514957" y="17462"/>
            <a:ext cx="1600913" cy="180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170065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/>
        </p:nvGraphicFramePr>
        <p:xfrm>
          <a:off x="0" y="1197272"/>
          <a:ext cx="13004800" cy="85388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02400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6502400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</a:tblGrid>
              <a:tr h="635235"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assume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capable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3634198">
                <a:tc>
                  <a:txBody>
                    <a:bodyPr/>
                    <a:lstStyle/>
                    <a:p>
                      <a:pPr algn="l"/>
                      <a:r>
                        <a:rPr lang="en-GB" sz="26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26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35235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initial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specific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3634198"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1319385"/>
                  </a:ext>
                </a:extLst>
              </a:tr>
            </a:tbl>
          </a:graphicData>
        </a:graphic>
      </p:graphicFrame>
      <p:sp>
        <p:nvSpPr>
          <p:cNvPr id="148" name="Grasshopper Word of the Day"/>
          <p:cNvSpPr txBox="1"/>
          <p:nvPr/>
        </p:nvSpPr>
        <p:spPr>
          <a:xfrm>
            <a:off x="324857" y="17462"/>
            <a:ext cx="9121088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Vocabulary Visualiser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960320C-5CFE-6448-A62D-AEE5B25DC1E7}"/>
              </a:ext>
            </a:extLst>
          </p:cNvPr>
          <p:cNvSpPr txBox="1"/>
          <p:nvPr/>
        </p:nvSpPr>
        <p:spPr>
          <a:xfrm>
            <a:off x="9380310" y="199998"/>
            <a:ext cx="2134647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Draw the </a:t>
            </a:r>
            <a:r>
              <a:rPr kumimoji="0" lang="en-GB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Shinobi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 words and bring them to life.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7929" y="8819154"/>
            <a:ext cx="1021976" cy="8442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86BE72-1703-3C4A-ADCE-227617DFFA1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8" t="20985" r="36573" b="21472"/>
          <a:stretch/>
        </p:blipFill>
        <p:spPr>
          <a:xfrm>
            <a:off x="11514956" y="92525"/>
            <a:ext cx="1340431" cy="1704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703173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48" name="Grasshopper Word of the Day"/>
          <p:cNvSpPr txBox="1"/>
          <p:nvPr/>
        </p:nvSpPr>
        <p:spPr>
          <a:xfrm>
            <a:off x="817786" y="17462"/>
            <a:ext cx="8135240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Matching Meanings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960320C-5CFE-6448-A62D-AEE5B25DC1E7}"/>
              </a:ext>
            </a:extLst>
          </p:cNvPr>
          <p:cNvSpPr txBox="1"/>
          <p:nvPr/>
        </p:nvSpPr>
        <p:spPr>
          <a:xfrm>
            <a:off x="9308594" y="199998"/>
            <a:ext cx="2134647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800" dirty="0">
                <a:latin typeface="Gill Sans MT" panose="020B0502020104020203" pitchFamily="34" charset="77"/>
              </a:rPr>
              <a:t>Draw lines 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from the </a:t>
            </a:r>
            <a:r>
              <a:rPr kumimoji="0" lang="en-GB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Grasshopper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 words to their definitions.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7929" y="8819154"/>
            <a:ext cx="1021976" cy="844208"/>
          </a:xfrm>
          <a:prstGeom prst="rect">
            <a:avLst/>
          </a:prstGeom>
        </p:spPr>
      </p:pic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708C9FF0-0C9B-CC42-8D53-CC7C19324B6E}"/>
              </a:ext>
            </a:extLst>
          </p:cNvPr>
          <p:cNvGraphicFramePr>
            <a:graphicFrameLocks noGrp="1"/>
          </p:cNvGraphicFramePr>
          <p:nvPr/>
        </p:nvGraphicFramePr>
        <p:xfrm>
          <a:off x="889659" y="1251704"/>
          <a:ext cx="2599938" cy="7695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</a:tblGrid>
              <a:tr h="128251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Grasshopper Word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sauce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bowl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utensil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6468079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homemade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070336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chop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104805"/>
                  </a:ext>
                </a:extLst>
              </a:tr>
            </a:tbl>
          </a:graphicData>
        </a:graphic>
      </p:graphicFrame>
      <p:graphicFrame>
        <p:nvGraphicFramePr>
          <p:cNvPr id="14" name="Table 2">
            <a:extLst>
              <a:ext uri="{FF2B5EF4-FFF2-40B4-BE49-F238E27FC236}">
                <a16:creationId xmlns:a16="http://schemas.microsoft.com/office/drawing/2014/main" id="{FA5B5AA8-0E40-3441-9859-DDACC675242D}"/>
              </a:ext>
            </a:extLst>
          </p:cNvPr>
          <p:cNvGraphicFramePr>
            <a:graphicFrameLocks noGrp="1"/>
          </p:cNvGraphicFramePr>
          <p:nvPr/>
        </p:nvGraphicFramePr>
        <p:xfrm>
          <a:off x="5934636" y="1251704"/>
          <a:ext cx="4199392" cy="772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99392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</a:tblGrid>
              <a:tr h="128251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Grasshopper Definitions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A *** is a round container with a wide uncovered top. Some kinds of bowl are used, for example, for serving or eating food from.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Something that is *** has been made in someone's home, rather than in a store or factory.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A *** is a thick liquid which is served with other food.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6468079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If you *** something, you cut it into pieces with strong downward movements of a knife or an axe.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070336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*** are tools or objects that you use in order to help you to cook or to do other tasks in your home.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104805"/>
                  </a:ext>
                </a:extLst>
              </a:tr>
            </a:tbl>
          </a:graphicData>
        </a:graphic>
      </p:graphicFrame>
      <p:pic>
        <p:nvPicPr>
          <p:cNvPr id="21" name="Picture 20">
            <a:extLst>
              <a:ext uri="{FF2B5EF4-FFF2-40B4-BE49-F238E27FC236}">
                <a16:creationId xmlns:a16="http://schemas.microsoft.com/office/drawing/2014/main" id="{BF77523C-8284-C341-BC29-295082F3A8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9" t="16006" r="27914" b="20497"/>
          <a:stretch/>
        </p:blipFill>
        <p:spPr>
          <a:xfrm>
            <a:off x="11514957" y="17462"/>
            <a:ext cx="1600913" cy="1800471"/>
          </a:xfrm>
          <a:prstGeom prst="rect">
            <a:avLst/>
          </a:prstGeom>
        </p:spPr>
      </p:pic>
      <p:pic>
        <p:nvPicPr>
          <p:cNvPr id="24" name="Picture 23" descr="Icon&#10;&#10;Description automatically generated">
            <a:extLst>
              <a:ext uri="{FF2B5EF4-FFF2-40B4-BE49-F238E27FC236}">
                <a16:creationId xmlns:a16="http://schemas.microsoft.com/office/drawing/2014/main" id="{37C65FEC-1CE0-3E47-A775-E3432AA520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652" y="5279768"/>
            <a:ext cx="933589" cy="933589"/>
          </a:xfrm>
          <a:prstGeom prst="rect">
            <a:avLst/>
          </a:prstGeom>
        </p:spPr>
      </p:pic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CA96CD6-2203-D442-BEA6-5F4B7ACC8B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8743" y="2585631"/>
            <a:ext cx="916228" cy="91622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8D7BFF3-3B3E-C647-80B9-460F50EE47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0083" y="8145541"/>
            <a:ext cx="933589" cy="933589"/>
          </a:xfrm>
          <a:prstGeom prst="rect">
            <a:avLst/>
          </a:prstGeom>
        </p:spPr>
      </p:pic>
      <p:pic>
        <p:nvPicPr>
          <p:cNvPr id="27" name="Picture 26" descr="Logo&#10;&#10;Description automatically generated">
            <a:extLst>
              <a:ext uri="{FF2B5EF4-FFF2-40B4-BE49-F238E27FC236}">
                <a16:creationId xmlns:a16="http://schemas.microsoft.com/office/drawing/2014/main" id="{F65419DC-C45B-444F-8234-8F6CB87497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5129" y="3869496"/>
            <a:ext cx="1042634" cy="1042634"/>
          </a:xfrm>
          <a:prstGeom prst="rect">
            <a:avLst/>
          </a:prstGeom>
        </p:spPr>
      </p:pic>
      <p:pic>
        <p:nvPicPr>
          <p:cNvPr id="5" name="Picture 4" descr="Logo, icon&#10;&#10;Description automatically generated">
            <a:extLst>
              <a:ext uri="{FF2B5EF4-FFF2-40B4-BE49-F238E27FC236}">
                <a16:creationId xmlns:a16="http://schemas.microsoft.com/office/drawing/2014/main" id="{4EB91A5E-ADEF-5045-AD9F-851058AEDF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121" y="6580995"/>
            <a:ext cx="997778" cy="99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714986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48" name="Grasshopper Word of the Day"/>
          <p:cNvSpPr txBox="1"/>
          <p:nvPr/>
        </p:nvSpPr>
        <p:spPr>
          <a:xfrm>
            <a:off x="817786" y="17462"/>
            <a:ext cx="8135240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Matching Meanings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960320C-5CFE-6448-A62D-AEE5B25DC1E7}"/>
              </a:ext>
            </a:extLst>
          </p:cNvPr>
          <p:cNvSpPr txBox="1"/>
          <p:nvPr/>
        </p:nvSpPr>
        <p:spPr>
          <a:xfrm>
            <a:off x="9308594" y="199998"/>
            <a:ext cx="2134647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800" dirty="0">
                <a:latin typeface="Gill Sans MT" panose="020B0502020104020203" pitchFamily="34" charset="77"/>
              </a:rPr>
              <a:t>Draw lines 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from the </a:t>
            </a:r>
            <a:r>
              <a:rPr kumimoji="0" lang="en-GB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Shinobi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 words to their definitions.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7929" y="8819154"/>
            <a:ext cx="1021976" cy="844208"/>
          </a:xfrm>
          <a:prstGeom prst="rect">
            <a:avLst/>
          </a:prstGeom>
        </p:spPr>
      </p:pic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708C9FF0-0C9B-CC42-8D53-CC7C19324B6E}"/>
              </a:ext>
            </a:extLst>
          </p:cNvPr>
          <p:cNvGraphicFramePr>
            <a:graphicFrameLocks noGrp="1"/>
          </p:cNvGraphicFramePr>
          <p:nvPr/>
        </p:nvGraphicFramePr>
        <p:xfrm>
          <a:off x="889659" y="1251704"/>
          <a:ext cx="2599938" cy="7695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</a:tblGrid>
              <a:tr h="128251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Shinobi Word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assume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capable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initial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6468079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mitigate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070336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specific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104805"/>
                  </a:ext>
                </a:extLst>
              </a:tr>
            </a:tbl>
          </a:graphicData>
        </a:graphic>
      </p:graphicFrame>
      <p:graphicFrame>
        <p:nvGraphicFramePr>
          <p:cNvPr id="14" name="Table 2">
            <a:extLst>
              <a:ext uri="{FF2B5EF4-FFF2-40B4-BE49-F238E27FC236}">
                <a16:creationId xmlns:a16="http://schemas.microsoft.com/office/drawing/2014/main" id="{FA5B5AA8-0E40-3441-9859-DDACC675242D}"/>
              </a:ext>
            </a:extLst>
          </p:cNvPr>
          <p:cNvGraphicFramePr>
            <a:graphicFrameLocks noGrp="1"/>
          </p:cNvGraphicFramePr>
          <p:nvPr/>
        </p:nvGraphicFramePr>
        <p:xfrm>
          <a:off x="5934636" y="1251704"/>
          <a:ext cx="4199392" cy="772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99392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</a:tblGrid>
              <a:tr h="128251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Shinobi Definitions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You use *** to describe something that happens at the beginning of a process.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If you *** that something is true, you imagine that it is true, sometimes wrongly.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If someone is ***, they give a description that is precise and exact. You can also use *** to describe their description.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6468079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If a person or thing is *** of doing something, they have the ability to do it.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070336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To *** something means to make it less unpleasant, serious, or painful.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104805"/>
                  </a:ext>
                </a:extLst>
              </a:tr>
            </a:tbl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D14985E1-B661-AA43-82D5-8E7D020E9B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8" t="20985" r="36573" b="21472"/>
          <a:stretch/>
        </p:blipFill>
        <p:spPr>
          <a:xfrm>
            <a:off x="11514956" y="92525"/>
            <a:ext cx="1340431" cy="1704832"/>
          </a:xfrm>
          <a:prstGeom prst="rect">
            <a:avLst/>
          </a:prstGeom>
        </p:spPr>
      </p:pic>
      <p:pic>
        <p:nvPicPr>
          <p:cNvPr id="21" name="Picture 20" descr="Icon&#10;&#10;Description automatically generated">
            <a:extLst>
              <a:ext uri="{FF2B5EF4-FFF2-40B4-BE49-F238E27FC236}">
                <a16:creationId xmlns:a16="http://schemas.microsoft.com/office/drawing/2014/main" id="{38B0EEB1-8416-8D42-A625-B38D666779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5275" y="3882965"/>
            <a:ext cx="1150641" cy="1150641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9BEACAFA-5CB8-5B4A-B44A-02B5EF21F4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829" y="6606508"/>
            <a:ext cx="1025412" cy="1025412"/>
          </a:xfrm>
          <a:prstGeom prst="rect">
            <a:avLst/>
          </a:prstGeom>
        </p:spPr>
      </p:pic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CF604761-F62A-3848-90E4-DD84B448DF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5411" y="2331551"/>
            <a:ext cx="1250248" cy="125024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B9E9161-ED25-924B-8756-489E4866D6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5275" y="7866984"/>
            <a:ext cx="1079792" cy="1079792"/>
          </a:xfrm>
          <a:prstGeom prst="rect">
            <a:avLst/>
          </a:prstGeom>
        </p:spPr>
      </p:pic>
      <p:pic>
        <p:nvPicPr>
          <p:cNvPr id="33" name="Picture 32" descr="Shape&#10;&#10;Description automatically generated">
            <a:extLst>
              <a:ext uri="{FF2B5EF4-FFF2-40B4-BE49-F238E27FC236}">
                <a16:creationId xmlns:a16="http://schemas.microsoft.com/office/drawing/2014/main" id="{801839BB-AF40-7A42-BCE1-CCD147299E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0639" y="5245896"/>
            <a:ext cx="1079792" cy="107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119948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Vocabulary Ninja"/>
          <p:cNvSpPr txBox="1"/>
          <p:nvPr/>
        </p:nvSpPr>
        <p:spPr>
          <a:xfrm>
            <a:off x="2762055" y="8514866"/>
            <a:ext cx="102656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0" name="This Week's Words"/>
          <p:cNvSpPr txBox="1"/>
          <p:nvPr/>
        </p:nvSpPr>
        <p:spPr>
          <a:xfrm>
            <a:off x="279542" y="368756"/>
            <a:ext cx="12445716" cy="1579920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9600" b="1" dirty="0">
                <a:ln w="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dist="38100" algn="l" rotWithShape="0">
                    <a:schemeClr val="bg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This Week's Words</a:t>
            </a:r>
          </a:p>
        </p:txBody>
      </p:sp>
      <p:sp>
        <p:nvSpPr>
          <p:cNvPr id="132" name="Grasshopper"/>
          <p:cNvSpPr txBox="1"/>
          <p:nvPr/>
        </p:nvSpPr>
        <p:spPr>
          <a:xfrm>
            <a:off x="1424395" y="1991291"/>
            <a:ext cx="4749274" cy="110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65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solidFill>
                  <a:srgbClr val="00AEEE"/>
                </a:solidFill>
              </a:rPr>
              <a:t>Grasshopper</a:t>
            </a:r>
          </a:p>
        </p:txBody>
      </p:sp>
      <p:sp>
        <p:nvSpPr>
          <p:cNvPr id="133" name="tear"/>
          <p:cNvSpPr txBox="1"/>
          <p:nvPr/>
        </p:nvSpPr>
        <p:spPr>
          <a:xfrm>
            <a:off x="2933426" y="3085008"/>
            <a:ext cx="1731243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sauce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4" name="office"/>
          <p:cNvSpPr txBox="1"/>
          <p:nvPr/>
        </p:nvSpPr>
        <p:spPr>
          <a:xfrm>
            <a:off x="3047246" y="3993661"/>
            <a:ext cx="1503618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bowl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5" name="spare"/>
          <p:cNvSpPr txBox="1"/>
          <p:nvPr/>
        </p:nvSpPr>
        <p:spPr>
          <a:xfrm>
            <a:off x="2776337" y="4843260"/>
            <a:ext cx="2045433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utensil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6" name="chipped"/>
          <p:cNvSpPr txBox="1"/>
          <p:nvPr/>
        </p:nvSpPr>
        <p:spPr>
          <a:xfrm>
            <a:off x="2078230" y="5769060"/>
            <a:ext cx="3441648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homemade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7" name="lift"/>
          <p:cNvSpPr txBox="1"/>
          <p:nvPr/>
        </p:nvSpPr>
        <p:spPr>
          <a:xfrm>
            <a:off x="3036824" y="6639612"/>
            <a:ext cx="152445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chop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8" name="mutter"/>
          <p:cNvSpPr txBox="1"/>
          <p:nvPr/>
        </p:nvSpPr>
        <p:spPr>
          <a:xfrm>
            <a:off x="8049170" y="3961911"/>
            <a:ext cx="2333972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capable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9" name="unveil"/>
          <p:cNvSpPr txBox="1"/>
          <p:nvPr/>
        </p:nvSpPr>
        <p:spPr>
          <a:xfrm>
            <a:off x="7833969" y="5750010"/>
            <a:ext cx="2574424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mitigate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40" name="tolerate"/>
          <p:cNvSpPr txBox="1"/>
          <p:nvPr/>
        </p:nvSpPr>
        <p:spPr>
          <a:xfrm>
            <a:off x="8072420" y="3065958"/>
            <a:ext cx="228748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assume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41" name="fixation"/>
          <p:cNvSpPr txBox="1"/>
          <p:nvPr/>
        </p:nvSpPr>
        <p:spPr>
          <a:xfrm>
            <a:off x="8347337" y="4824210"/>
            <a:ext cx="1737655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initial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43" name="Shinobi"/>
          <p:cNvSpPr txBox="1"/>
          <p:nvPr/>
        </p:nvSpPr>
        <p:spPr>
          <a:xfrm>
            <a:off x="7805173" y="1948676"/>
            <a:ext cx="2797241" cy="110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solidFill>
                  <a:srgbClr val="00AEEE"/>
                </a:solidFill>
              </a:rPr>
              <a:t>Shinobi</a:t>
            </a: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425C565A-0887-F647-81E8-E14EE96CE6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300" y="7140190"/>
            <a:ext cx="3124200" cy="23876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5AC141E-CA5D-8D41-B1C5-845DA38E949D}"/>
              </a:ext>
            </a:extLst>
          </p:cNvPr>
          <p:cNvGrpSpPr/>
          <p:nvPr/>
        </p:nvGrpSpPr>
        <p:grpSpPr>
          <a:xfrm>
            <a:off x="-8642579" y="-164678"/>
            <a:ext cx="10029965" cy="15256120"/>
            <a:chOff x="-8642579" y="-164678"/>
            <a:chExt cx="10029965" cy="1525612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2EBAF2A-443F-9D47-8F51-8E2A05EE57A3}"/>
                </a:ext>
              </a:extLst>
            </p:cNvPr>
            <p:cNvSpPr/>
            <p:nvPr/>
          </p:nvSpPr>
          <p:spPr>
            <a:xfrm rot="20706798" flipH="1">
              <a:off x="-8642579" y="-10966"/>
              <a:ext cx="9434333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D0D608D-EA4B-C641-B3F4-55E05D9D72CF}"/>
                </a:ext>
              </a:extLst>
            </p:cNvPr>
            <p:cNvSpPr/>
            <p:nvPr/>
          </p:nvSpPr>
          <p:spPr>
            <a:xfrm rot="20706798" flipH="1">
              <a:off x="-8046947" y="-164678"/>
              <a:ext cx="9434333" cy="15102408"/>
            </a:xfrm>
            <a:prstGeom prst="rect">
              <a:avLst/>
            </a:prstGeom>
            <a:solidFill>
              <a:srgbClr val="38E1FF">
                <a:alpha val="32941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B171C41-4AFD-8D4B-A83D-67CE57D57162}"/>
              </a:ext>
            </a:extLst>
          </p:cNvPr>
          <p:cNvGrpSpPr/>
          <p:nvPr/>
        </p:nvGrpSpPr>
        <p:grpSpPr>
          <a:xfrm>
            <a:off x="11782763" y="-862597"/>
            <a:ext cx="8917924" cy="15439250"/>
            <a:chOff x="11782763" y="-862597"/>
            <a:chExt cx="8917924" cy="1543925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DF6FD70-A615-D74C-9710-17CB98A41F5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4261B65-2D56-2B4A-A149-97BDDFE74A81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3" name="unveil">
            <a:extLst>
              <a:ext uri="{FF2B5EF4-FFF2-40B4-BE49-F238E27FC236}">
                <a16:creationId xmlns:a16="http://schemas.microsoft.com/office/drawing/2014/main" id="{3DFB6E10-D309-C545-A6B1-2341096960A8}"/>
              </a:ext>
            </a:extLst>
          </p:cNvPr>
          <p:cNvSpPr txBox="1"/>
          <p:nvPr/>
        </p:nvSpPr>
        <p:spPr>
          <a:xfrm>
            <a:off x="8055979" y="6639611"/>
            <a:ext cx="2240998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specific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391177" y="-6312383"/>
            <a:ext cx="8917924" cy="15102408"/>
            <a:chOff x="11782763" y="-525755"/>
            <a:chExt cx="8917924" cy="15102408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6452645"/>
              <a:ext cx="6869178" cy="471924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1277188" y="-16909"/>
            <a:ext cx="6932988" cy="37805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3900" dirty="0">
                <a:latin typeface="Gill Sans MT" panose="020B0502020104020203" pitchFamily="34" charset="77"/>
              </a:rPr>
              <a:t>sauce</a:t>
            </a:r>
            <a:endParaRPr sz="138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2772182" y="5370806"/>
            <a:ext cx="10875989" cy="37805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3900" dirty="0">
                <a:latin typeface="Gill Sans MT" panose="020B0502020104020203" pitchFamily="34" charset="77"/>
              </a:rPr>
              <a:t>bowl</a:t>
            </a:r>
            <a:endParaRPr sz="41300" dirty="0">
              <a:latin typeface="Gill Sans MT" panose="020B0502020104020203" pitchFamily="34" charset="77"/>
            </a:endParaRPr>
          </a:p>
        </p:txBody>
      </p:sp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400E3017-946E-4D41-9FF0-CFB456D00C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898" y="473186"/>
            <a:ext cx="3555339" cy="3555339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FAFB1FD9-B04A-5C48-B090-0B4E948499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349" y="5538949"/>
            <a:ext cx="3528823" cy="352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0617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1140247" y="507204"/>
            <a:ext cx="6828793" cy="316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9900" dirty="0">
                <a:latin typeface="Gill Sans MT" panose="020B0502020104020203" pitchFamily="34" charset="77"/>
              </a:rPr>
              <a:t>utensil</a:t>
            </a:r>
            <a:endParaRPr sz="239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2235771" y="5720574"/>
            <a:ext cx="10419220" cy="2657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6600" dirty="0">
                <a:latin typeface="Gill Sans MT" panose="020B0502020104020203" pitchFamily="34" charset="77"/>
              </a:rPr>
              <a:t>homemade</a:t>
            </a:r>
            <a:endParaRPr sz="16600" dirty="0">
              <a:latin typeface="Gill Sans MT" panose="020B0502020104020203" pitchFamily="34" charset="77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597CFF9-8923-EB40-8B66-9302430E80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478" y="507204"/>
            <a:ext cx="3384765" cy="3384765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3C08E810-4781-8348-AD70-A8B0ED0F4A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89" y="6230111"/>
            <a:ext cx="2147601" cy="214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644295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1346369" y="42942"/>
            <a:ext cx="6200415" cy="37805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3900" dirty="0">
                <a:latin typeface="Gill Sans MT" panose="020B0502020104020203" pitchFamily="34" charset="77"/>
              </a:rPr>
              <a:t>chop</a:t>
            </a:r>
            <a:endParaRPr sz="239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1386205" y="5562475"/>
            <a:ext cx="12346080" cy="316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9900" dirty="0">
                <a:latin typeface="Gill Sans MT" panose="020B0502020104020203" pitchFamily="34" charset="77"/>
              </a:rPr>
              <a:t>assume</a:t>
            </a:r>
            <a:endParaRPr sz="11500" dirty="0">
              <a:latin typeface="Gill Sans MT" panose="020B0502020104020203" pitchFamily="34" charset="77"/>
            </a:endParaRPr>
          </a:p>
        </p:txBody>
      </p:sp>
      <p:pic>
        <p:nvPicPr>
          <p:cNvPr id="17" name="Picture 16" descr="Logo, icon&#10;&#10;Description automatically generated">
            <a:extLst>
              <a:ext uri="{FF2B5EF4-FFF2-40B4-BE49-F238E27FC236}">
                <a16:creationId xmlns:a16="http://schemas.microsoft.com/office/drawing/2014/main" id="{8A8E155D-82D1-0D4F-8D25-07C1B4D5FF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629" y="457580"/>
            <a:ext cx="3501674" cy="3501674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A110CF37-6E10-1C4A-B3DF-3E2B9D66BB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49" y="5562475"/>
            <a:ext cx="3567095" cy="3567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16015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-1104511" y="430375"/>
            <a:ext cx="11999897" cy="316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9900" dirty="0">
                <a:latin typeface="Gill Sans MT" panose="020B0502020104020203" pitchFamily="34" charset="77"/>
              </a:rPr>
              <a:t>capable</a:t>
            </a:r>
            <a:endParaRPr sz="115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2647170" y="5287250"/>
            <a:ext cx="10288591" cy="37805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3900" dirty="0">
                <a:latin typeface="Gill Sans MT" panose="020B0502020104020203" pitchFamily="34" charset="77"/>
              </a:rPr>
              <a:t>initial</a:t>
            </a:r>
            <a:endParaRPr sz="16600" dirty="0">
              <a:latin typeface="Gill Sans MT" panose="020B0502020104020203" pitchFamily="34" charset="77"/>
            </a:endParaRPr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E287D217-6CDD-DA4C-BF93-A98423190C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446" y="493781"/>
            <a:ext cx="3469362" cy="3469362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DB834BEB-2C81-A847-8E61-23635BA813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7" y="5576246"/>
            <a:ext cx="3491526" cy="3491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257533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1011581" y="434587"/>
            <a:ext cx="8287525" cy="316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9900" dirty="0">
                <a:latin typeface="Gill Sans MT" panose="020B0502020104020203" pitchFamily="34" charset="77"/>
              </a:rPr>
              <a:t>mitigate</a:t>
            </a:r>
            <a:endParaRPr sz="96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1725548" y="5536763"/>
            <a:ext cx="12346080" cy="316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9900" dirty="0">
                <a:latin typeface="Gill Sans MT" panose="020B0502020104020203" pitchFamily="34" charset="77"/>
              </a:rPr>
              <a:t>specific</a:t>
            </a:r>
            <a:endParaRPr sz="19900" dirty="0">
              <a:latin typeface="Gill Sans MT" panose="020B0502020104020203" pitchFamily="34" charset="77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BA964CA-8E38-234C-BA53-B2503291B6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599" y="480767"/>
            <a:ext cx="3540392" cy="3540392"/>
          </a:xfrm>
          <a:prstGeom prst="rect">
            <a:avLst/>
          </a:prstGeom>
        </p:spPr>
      </p:pic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1D853FB-CF17-6845-8921-AADFCF9497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92" y="5666346"/>
            <a:ext cx="3294041" cy="329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65486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Vocabulary Ninja"/>
          <p:cNvSpPr txBox="1"/>
          <p:nvPr/>
        </p:nvSpPr>
        <p:spPr>
          <a:xfrm>
            <a:off x="2762055" y="8514866"/>
            <a:ext cx="102656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0" name="This Week's Words"/>
          <p:cNvSpPr txBox="1"/>
          <p:nvPr/>
        </p:nvSpPr>
        <p:spPr>
          <a:xfrm>
            <a:off x="472709" y="430311"/>
            <a:ext cx="12059391" cy="1456809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8800" b="1" dirty="0">
                <a:ln w="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dist="38100" algn="l" rotWithShape="0">
                    <a:schemeClr val="bg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Grasshopper (Tier 1)</a:t>
            </a:r>
            <a:endParaRPr sz="8800" b="1" dirty="0">
              <a:ln w="0">
                <a:solidFill>
                  <a:schemeClr val="bg1"/>
                </a:solidFill>
              </a:ln>
              <a:solidFill>
                <a:schemeClr val="tx1"/>
              </a:solidFill>
              <a:effectLst>
                <a:outerShdw dist="38100" algn="l" rotWithShape="0">
                  <a:schemeClr val="bg1"/>
                </a:outerShdw>
              </a:effectLst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133" name="tear"/>
          <p:cNvSpPr txBox="1"/>
          <p:nvPr/>
        </p:nvSpPr>
        <p:spPr>
          <a:xfrm>
            <a:off x="5695079" y="2274766"/>
            <a:ext cx="1731243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sauce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4" name="office"/>
          <p:cNvSpPr txBox="1"/>
          <p:nvPr/>
        </p:nvSpPr>
        <p:spPr>
          <a:xfrm>
            <a:off x="5808902" y="3183419"/>
            <a:ext cx="1503618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bowl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5" name="spare"/>
          <p:cNvSpPr txBox="1"/>
          <p:nvPr/>
        </p:nvSpPr>
        <p:spPr>
          <a:xfrm>
            <a:off x="5537988" y="4033018"/>
            <a:ext cx="2045433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utensil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6" name="chipped"/>
          <p:cNvSpPr txBox="1"/>
          <p:nvPr/>
        </p:nvSpPr>
        <p:spPr>
          <a:xfrm>
            <a:off x="4839884" y="4958818"/>
            <a:ext cx="3441648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homemade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7" name="lift"/>
          <p:cNvSpPr txBox="1"/>
          <p:nvPr/>
        </p:nvSpPr>
        <p:spPr>
          <a:xfrm>
            <a:off x="5798479" y="5829370"/>
            <a:ext cx="152445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chop</a:t>
            </a:r>
            <a:endParaRPr dirty="0">
              <a:latin typeface="Gill Sans MT" panose="020B0502020104020203" pitchFamily="34" charset="77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425C565A-0887-F647-81E8-E14EE96CE6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591" y="7184741"/>
            <a:ext cx="3124200" cy="23876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5AC141E-CA5D-8D41-B1C5-845DA38E949D}"/>
              </a:ext>
            </a:extLst>
          </p:cNvPr>
          <p:cNvGrpSpPr/>
          <p:nvPr/>
        </p:nvGrpSpPr>
        <p:grpSpPr>
          <a:xfrm>
            <a:off x="-8642579" y="-164678"/>
            <a:ext cx="10029965" cy="15256120"/>
            <a:chOff x="-8642579" y="-164678"/>
            <a:chExt cx="10029965" cy="1525612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2EBAF2A-443F-9D47-8F51-8E2A05EE57A3}"/>
                </a:ext>
              </a:extLst>
            </p:cNvPr>
            <p:cNvSpPr/>
            <p:nvPr/>
          </p:nvSpPr>
          <p:spPr>
            <a:xfrm rot="20706798" flipH="1">
              <a:off x="-8642579" y="-10966"/>
              <a:ext cx="9434333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D0D608D-EA4B-C641-B3F4-55E05D9D72CF}"/>
                </a:ext>
              </a:extLst>
            </p:cNvPr>
            <p:cNvSpPr/>
            <p:nvPr/>
          </p:nvSpPr>
          <p:spPr>
            <a:xfrm rot="20706798" flipH="1">
              <a:off x="-8046947" y="-164678"/>
              <a:ext cx="9434333" cy="15102408"/>
            </a:xfrm>
            <a:prstGeom prst="rect">
              <a:avLst/>
            </a:prstGeom>
            <a:solidFill>
              <a:srgbClr val="38E1FF">
                <a:alpha val="32941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B171C41-4AFD-8D4B-A83D-67CE57D57162}"/>
              </a:ext>
            </a:extLst>
          </p:cNvPr>
          <p:cNvGrpSpPr/>
          <p:nvPr/>
        </p:nvGrpSpPr>
        <p:grpSpPr>
          <a:xfrm>
            <a:off x="11782763" y="-862597"/>
            <a:ext cx="8917924" cy="15439250"/>
            <a:chOff x="11782763" y="-862597"/>
            <a:chExt cx="8917924" cy="1543925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DF6FD70-A615-D74C-9710-17CB98A41F5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4261B65-2D56-2B4A-A149-97BDDFE74A81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106632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Vocabulary Ninja"/>
          <p:cNvSpPr txBox="1"/>
          <p:nvPr/>
        </p:nvSpPr>
        <p:spPr>
          <a:xfrm>
            <a:off x="2762055" y="8514866"/>
            <a:ext cx="102656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0" name="This Week's Words"/>
          <p:cNvSpPr txBox="1"/>
          <p:nvPr/>
        </p:nvSpPr>
        <p:spPr>
          <a:xfrm>
            <a:off x="1407262" y="368756"/>
            <a:ext cx="10190290" cy="1579920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9600" b="1" dirty="0">
                <a:ln w="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dist="38100" algn="l" rotWithShape="0">
                    <a:schemeClr val="bg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Shinobi (Tier 2)</a:t>
            </a:r>
            <a:endParaRPr sz="9600" b="1" dirty="0">
              <a:ln w="0">
                <a:solidFill>
                  <a:schemeClr val="bg1"/>
                </a:solidFill>
              </a:ln>
              <a:solidFill>
                <a:schemeClr val="tx1"/>
              </a:solidFill>
              <a:effectLst>
                <a:outerShdw dist="38100" algn="l" rotWithShape="0">
                  <a:schemeClr val="bg1"/>
                </a:outerShdw>
              </a:effectLst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138" name="mutter"/>
          <p:cNvSpPr txBox="1"/>
          <p:nvPr/>
        </p:nvSpPr>
        <p:spPr>
          <a:xfrm>
            <a:off x="5393725" y="3418118"/>
            <a:ext cx="2333972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capable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9" name="unveil"/>
          <p:cNvSpPr txBox="1"/>
          <p:nvPr/>
        </p:nvSpPr>
        <p:spPr>
          <a:xfrm>
            <a:off x="5178522" y="5206217"/>
            <a:ext cx="2574424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mitigate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40" name="tolerate"/>
          <p:cNvSpPr txBox="1"/>
          <p:nvPr/>
        </p:nvSpPr>
        <p:spPr>
          <a:xfrm>
            <a:off x="5416974" y="2522165"/>
            <a:ext cx="228748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assume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41" name="fixation"/>
          <p:cNvSpPr txBox="1"/>
          <p:nvPr/>
        </p:nvSpPr>
        <p:spPr>
          <a:xfrm>
            <a:off x="5691890" y="4280417"/>
            <a:ext cx="1737655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initial</a:t>
            </a:r>
            <a:endParaRPr dirty="0">
              <a:latin typeface="Gill Sans MT" panose="020B0502020104020203" pitchFamily="34" charset="77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5AC141E-CA5D-8D41-B1C5-845DA38E949D}"/>
              </a:ext>
            </a:extLst>
          </p:cNvPr>
          <p:cNvGrpSpPr/>
          <p:nvPr/>
        </p:nvGrpSpPr>
        <p:grpSpPr>
          <a:xfrm>
            <a:off x="-8642579" y="-164678"/>
            <a:ext cx="10029965" cy="15256120"/>
            <a:chOff x="-8642579" y="-164678"/>
            <a:chExt cx="10029965" cy="1525612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2EBAF2A-443F-9D47-8F51-8E2A05EE57A3}"/>
                </a:ext>
              </a:extLst>
            </p:cNvPr>
            <p:cNvSpPr/>
            <p:nvPr/>
          </p:nvSpPr>
          <p:spPr>
            <a:xfrm rot="20706798" flipH="1">
              <a:off x="-8642579" y="-10966"/>
              <a:ext cx="9434333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D0D608D-EA4B-C641-B3F4-55E05D9D72CF}"/>
                </a:ext>
              </a:extLst>
            </p:cNvPr>
            <p:cNvSpPr/>
            <p:nvPr/>
          </p:nvSpPr>
          <p:spPr>
            <a:xfrm rot="20706798" flipH="1">
              <a:off x="-8046947" y="-164678"/>
              <a:ext cx="9434333" cy="15102408"/>
            </a:xfrm>
            <a:prstGeom prst="rect">
              <a:avLst/>
            </a:prstGeom>
            <a:solidFill>
              <a:srgbClr val="38E1FF">
                <a:alpha val="32941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B171C41-4AFD-8D4B-A83D-67CE57D57162}"/>
              </a:ext>
            </a:extLst>
          </p:cNvPr>
          <p:cNvGrpSpPr/>
          <p:nvPr/>
        </p:nvGrpSpPr>
        <p:grpSpPr>
          <a:xfrm>
            <a:off x="11782763" y="-862597"/>
            <a:ext cx="8917924" cy="15439250"/>
            <a:chOff x="11782763" y="-862597"/>
            <a:chExt cx="8917924" cy="1543925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DF6FD70-A615-D74C-9710-17CB98A41F5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4261B65-2D56-2B4A-A149-97BDDFE74A81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3" name="unveil">
            <a:extLst>
              <a:ext uri="{FF2B5EF4-FFF2-40B4-BE49-F238E27FC236}">
                <a16:creationId xmlns:a16="http://schemas.microsoft.com/office/drawing/2014/main" id="{3DFB6E10-D309-C545-A6B1-2341096960A8}"/>
              </a:ext>
            </a:extLst>
          </p:cNvPr>
          <p:cNvSpPr txBox="1"/>
          <p:nvPr/>
        </p:nvSpPr>
        <p:spPr>
          <a:xfrm>
            <a:off x="5400534" y="6095818"/>
            <a:ext cx="2240998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specific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pic>
        <p:nvPicPr>
          <p:cNvPr id="24" name="Picture 23" descr="A close up of a sign&#10;&#10;Description automatically generated">
            <a:extLst>
              <a:ext uri="{FF2B5EF4-FFF2-40B4-BE49-F238E27FC236}">
                <a16:creationId xmlns:a16="http://schemas.microsoft.com/office/drawing/2014/main" id="{12CD5A4C-BE25-E144-93E5-DE9DD9D806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591" y="7184741"/>
            <a:ext cx="3124200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27765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958373" y="1309202"/>
            <a:ext cx="2101537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sauce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652718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701606" y="4324060"/>
            <a:ext cx="6410394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600" dirty="0">
                <a:latin typeface="Gill Sans MT" panose="020B0502020104020203" pitchFamily="34" charset="77"/>
              </a:rPr>
              <a:t>A sauce is a thick liquid which is served with other food.</a:t>
            </a:r>
            <a:endParaRPr sz="36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506089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Julie poured </a:t>
            </a:r>
            <a:r>
              <a:rPr lang="en-GB" sz="4000" b="1" dirty="0">
                <a:latin typeface="Gill Sans MT" panose="020B0502020104020203" pitchFamily="34" charset="77"/>
              </a:rPr>
              <a:t>sauce</a:t>
            </a:r>
            <a:r>
              <a:rPr lang="en-GB" sz="4000" dirty="0">
                <a:latin typeface="Gill Sans MT" panose="020B0502020104020203" pitchFamily="34" charset="77"/>
              </a:rPr>
              <a:t> onto her lunch.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sauce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BB34CE75-9B30-974F-A9DD-4E0A6D702C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112" y="2159161"/>
            <a:ext cx="4017657" cy="4017657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60CC02A-BFAD-7FEF-1801-5C7A8C41D5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749678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dressing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horse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thick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dip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-less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force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creamy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09310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6064168" y="1309202"/>
            <a:ext cx="1889941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bowl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683321" y="3847754"/>
            <a:ext cx="5819079" cy="207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200" dirty="0">
                <a:latin typeface="Gill Sans MT" panose="020B0502020104020203" pitchFamily="34" charset="77"/>
              </a:rPr>
              <a:t>A bowl is a round container with a wide uncovered top. Some kinds of bowl are used, for example, for serving or eating food from.</a:t>
            </a:r>
            <a:endParaRPr sz="32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572923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The children stirred a mixture in the </a:t>
            </a:r>
            <a:r>
              <a:rPr lang="en-GB" sz="4000" b="1" dirty="0">
                <a:latin typeface="Gill Sans MT" panose="020B0502020104020203" pitchFamily="34" charset="77"/>
              </a:rPr>
              <a:t>bowl</a:t>
            </a:r>
            <a:r>
              <a:rPr lang="en-GB" sz="4000" dirty="0">
                <a:latin typeface="Gill Sans MT" panose="020B0502020104020203" pitchFamily="34" charset="77"/>
              </a:rPr>
              <a:t>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bowl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FD8FDCA5-B4F3-364A-A455-643340EDBB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118" y="2489012"/>
            <a:ext cx="3528823" cy="3528823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AD3DAEE-BFD6-C73A-4EF3-EB03AF839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598739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dish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whole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ceramic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basin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control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round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508039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775626" y="1309202"/>
            <a:ext cx="2467022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utensil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827470" y="3893811"/>
            <a:ext cx="5537255" cy="207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200" dirty="0">
                <a:latin typeface="Gill Sans MT" panose="020B0502020104020203" pitchFamily="34" charset="77"/>
              </a:rPr>
              <a:t>Utensils are tools or objects that you use in order to help you to cook or to do other tasks in your home.</a:t>
            </a:r>
            <a:endParaRPr sz="32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5112" y="6610191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b="1" dirty="0">
                <a:latin typeface="Gill Sans MT" panose="020B0502020104020203" pitchFamily="34" charset="77"/>
              </a:rPr>
              <a:t>Utensils</a:t>
            </a:r>
            <a:r>
              <a:rPr lang="en-GB" sz="4000" dirty="0">
                <a:latin typeface="Gill Sans MT" panose="020B0502020104020203" pitchFamily="34" charset="77"/>
              </a:rPr>
              <a:t> for cooking were in the kitchen.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u-ten-</a:t>
            </a:r>
            <a:r>
              <a:rPr lang="en-GB" dirty="0" err="1">
                <a:latin typeface="Gill Sans MT" panose="020B0502020104020203" pitchFamily="34" charset="77"/>
              </a:rPr>
              <a:t>sil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23883F1-E67E-FB4A-BE77-C9D37D1E0A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093" y="2585619"/>
            <a:ext cx="3384765" cy="338476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2FEC75B-2C35-AB70-22D8-04F808E597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288437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tool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toy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pencil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cooking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device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kitchen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464800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4943666" y="1309202"/>
            <a:ext cx="413093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homemade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695049" y="3778336"/>
            <a:ext cx="6152791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600" dirty="0">
                <a:latin typeface="Gill Sans MT" panose="020B0502020104020203" pitchFamily="34" charset="77"/>
              </a:rPr>
              <a:t>Something that is homemade has been made in someone's home, rather than in a store or factory.</a:t>
            </a:r>
            <a:endParaRPr sz="36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534840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The cake was </a:t>
            </a:r>
            <a:r>
              <a:rPr lang="en-GB" sz="4000" b="1" dirty="0">
                <a:latin typeface="Gill Sans MT" panose="020B0502020104020203" pitchFamily="34" charset="77"/>
              </a:rPr>
              <a:t>homemade</a:t>
            </a:r>
            <a:r>
              <a:rPr lang="en-GB" sz="4000" dirty="0">
                <a:latin typeface="Gill Sans MT" panose="020B0502020104020203" pitchFamily="34" charset="77"/>
              </a:rPr>
              <a:t>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home-made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22" name="Picture 21" descr="Logo&#10;&#10;Description automatically generated">
            <a:extLst>
              <a:ext uri="{FF2B5EF4-FFF2-40B4-BE49-F238E27FC236}">
                <a16:creationId xmlns:a16="http://schemas.microsoft.com/office/drawing/2014/main" id="{D6E33C7E-9209-AC43-A677-DE76C7EC8A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113" y="2359037"/>
            <a:ext cx="3847377" cy="3847377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660F3C0-9510-CF15-BDA2-ABD6BFB189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034559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handmade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non-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carefully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do-it-yourself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</a:t>
                      </a:r>
                      <a:r>
                        <a:rPr lang="en-GB" sz="2600" dirty="0" err="1">
                          <a:latin typeface="Gill Sans MT" panose="020B0502020104020203" pitchFamily="34" charset="77"/>
                        </a:rPr>
                        <a:t>ly</a:t>
                      </a:r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traditionally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6050147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6064976" y="1309202"/>
            <a:ext cx="1888337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chop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verb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451732" y="4106561"/>
            <a:ext cx="6020302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200" dirty="0">
                <a:latin typeface="Gill Sans MT" panose="020B0502020104020203" pitchFamily="34" charset="77"/>
              </a:rPr>
              <a:t>If you chop something, you cut it into pieces with strong downward movements of a knife or an axe.</a:t>
            </a:r>
            <a:endParaRPr sz="32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544942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The cook </a:t>
            </a:r>
            <a:r>
              <a:rPr lang="en-GB" sz="4000" b="1" dirty="0">
                <a:latin typeface="Gill Sans MT" panose="020B0502020104020203" pitchFamily="34" charset="77"/>
              </a:rPr>
              <a:t>chopped</a:t>
            </a:r>
            <a:r>
              <a:rPr lang="en-GB" sz="4000" dirty="0">
                <a:latin typeface="Gill Sans MT" panose="020B0502020104020203" pitchFamily="34" charset="77"/>
              </a:rPr>
              <a:t> the different vegetables.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chop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23" name="Picture 22" descr="Logo, icon&#10;&#10;Description automatically generated">
            <a:extLst>
              <a:ext uri="{FF2B5EF4-FFF2-40B4-BE49-F238E27FC236}">
                <a16:creationId xmlns:a16="http://schemas.microsoft.com/office/drawing/2014/main" id="{296392F8-C87F-D54D-A58F-C6937CB81C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9776" y="2181168"/>
            <a:ext cx="3653705" cy="3653705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FCC9414-CF7C-04EC-C914-03553D0BED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760261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dice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join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stop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carefully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mince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unite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</a:t>
                      </a:r>
                      <a:r>
                        <a:rPr lang="en-GB" sz="2600" dirty="0" err="1">
                          <a:latin typeface="Gill Sans MT" panose="020B0502020104020203" pitchFamily="34" charset="77"/>
                        </a:rPr>
                        <a:t>ing</a:t>
                      </a:r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shop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traditionally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6086945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23030</TotalTime>
  <Words>1173</Words>
  <Application>Microsoft Macintosh PowerPoint</Application>
  <PresentationFormat>Custom</PresentationFormat>
  <Paragraphs>331</Paragraphs>
  <Slides>24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Gill Sans</vt:lpstr>
      <vt:lpstr>Gill Sans MT</vt:lpstr>
      <vt:lpstr>Helvetica</vt:lpstr>
      <vt:lpstr>Helvetica Light</vt:lpstr>
      <vt:lpstr>Helvetica Neue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Andrew Jennings</cp:lastModifiedBy>
  <cp:revision>604</cp:revision>
  <dcterms:modified xsi:type="dcterms:W3CDTF">2026-05-26T08:12:12Z</dcterms:modified>
</cp:coreProperties>
</file>